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7" name="Shape 17"/>
        <p:cNvGrpSpPr/>
        <p:nvPr/>
      </p:nvGrpSpPr>
      <p:grpSpPr>
        <a:xfrm>
          <a:off x="0" y="0"/>
          <a:ext cx="0" cy="0"/>
          <a:chOff x="0" y="0"/>
          <a:chExt cx="0" cy="0"/>
        </a:xfrm>
      </p:grpSpPr>
      <p:sp>
        <p:nvSpPr>
          <p:cNvPr id="18" name="Google Shape;1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0.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524000" y="1122363"/>
            <a:ext cx="9144000" cy="2387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lang="en-US"/>
              <a:t>Chemical Kinetics</a:t>
            </a:r>
            <a:endParaRPr/>
          </a:p>
        </p:txBody>
      </p:sp>
      <p:sp>
        <p:nvSpPr>
          <p:cNvPr id="85" name="Google Shape;85;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400"/>
              <a:buNone/>
            </a:pPr>
            <a:r>
              <a:rPr lang="en-US"/>
              <a:t>Collision Theory</a:t>
            </a:r>
            <a:endParaRPr/>
          </a:p>
          <a:p>
            <a:pPr indent="0" lvl="0" marL="0" rtl="0" algn="ctr">
              <a:lnSpc>
                <a:spcPct val="90000"/>
              </a:lnSpc>
              <a:spcBef>
                <a:spcPts val="1000"/>
              </a:spcBef>
              <a:spcAft>
                <a:spcPts val="0"/>
              </a:spcAft>
              <a:buClr>
                <a:schemeClr val="dk1"/>
              </a:buClr>
              <a:buSzPts val="2400"/>
              <a:buNone/>
            </a:pPr>
            <a:r>
              <a:rPr lang="en-US"/>
              <a:t>Energy Diagrams</a:t>
            </a:r>
            <a:endParaRPr/>
          </a:p>
          <a:p>
            <a:pPr indent="0" lvl="0" marL="0" rtl="0" algn="ctr">
              <a:lnSpc>
                <a:spcPct val="90000"/>
              </a:lnSpc>
              <a:spcBef>
                <a:spcPts val="1000"/>
              </a:spcBef>
              <a:spcAft>
                <a:spcPts val="0"/>
              </a:spcAft>
              <a:buClr>
                <a:schemeClr val="dk1"/>
              </a:buClr>
              <a:buSzPts val="2400"/>
              <a:buNone/>
            </a:pPr>
            <a:r>
              <a:rPr lang="en-US"/>
              <a:t>Using Table I</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2"/>
          <p:cNvSpPr txBox="1"/>
          <p:nvPr/>
        </p:nvSpPr>
        <p:spPr>
          <a:xfrm>
            <a:off x="763929" y="648182"/>
            <a:ext cx="3773347" cy="83099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Table I </a:t>
            </a:r>
            <a:r>
              <a:rPr lang="en-US" sz="2400">
                <a:solidFill>
                  <a:schemeClr val="dk1"/>
                </a:solidFill>
                <a:latin typeface="Calibri"/>
                <a:ea typeface="Calibri"/>
                <a:cs typeface="Calibri"/>
                <a:sym typeface="Calibri"/>
              </a:rPr>
              <a:t>- The heat of reaction table for select reactions.</a:t>
            </a:r>
            <a:endParaRPr/>
          </a:p>
        </p:txBody>
      </p:sp>
      <p:pic>
        <p:nvPicPr>
          <p:cNvPr id="142" name="Google Shape;142;p22"/>
          <p:cNvPicPr preferRelativeResize="0"/>
          <p:nvPr/>
        </p:nvPicPr>
        <p:blipFill rotWithShape="1">
          <a:blip r:embed="rId3">
            <a:alphaModFix/>
          </a:blip>
          <a:srcRect b="0" l="0" r="0" t="0"/>
          <a:stretch/>
        </p:blipFill>
        <p:spPr>
          <a:xfrm>
            <a:off x="5482640" y="109541"/>
            <a:ext cx="6164479" cy="643057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pic>
        <p:nvPicPr>
          <p:cNvPr id="147" name="Google Shape;147;p23"/>
          <p:cNvPicPr preferRelativeResize="0"/>
          <p:nvPr/>
        </p:nvPicPr>
        <p:blipFill rotWithShape="1">
          <a:blip r:embed="rId3">
            <a:alphaModFix/>
          </a:blip>
          <a:srcRect b="0" l="0" r="0" t="0"/>
          <a:stretch/>
        </p:blipFill>
        <p:spPr>
          <a:xfrm>
            <a:off x="3414532" y="9513"/>
            <a:ext cx="5370396" cy="684848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pic>
        <p:nvPicPr>
          <p:cNvPr id="152" name="Google Shape;152;p24"/>
          <p:cNvPicPr preferRelativeResize="0"/>
          <p:nvPr/>
        </p:nvPicPr>
        <p:blipFill rotWithShape="1">
          <a:blip r:embed="rId3">
            <a:alphaModFix/>
          </a:blip>
          <a:srcRect b="0" l="0" r="0" t="0"/>
          <a:stretch/>
        </p:blipFill>
        <p:spPr>
          <a:xfrm>
            <a:off x="789688" y="775503"/>
            <a:ext cx="5591654" cy="548639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pic>
        <p:nvPicPr>
          <p:cNvPr id="157" name="Google Shape;157;p25"/>
          <p:cNvPicPr preferRelativeResize="0"/>
          <p:nvPr/>
        </p:nvPicPr>
        <p:blipFill rotWithShape="1">
          <a:blip r:embed="rId3">
            <a:alphaModFix/>
          </a:blip>
          <a:srcRect b="0" l="0" r="0" t="0"/>
          <a:stretch/>
        </p:blipFill>
        <p:spPr>
          <a:xfrm>
            <a:off x="366653" y="1102670"/>
            <a:ext cx="5729348" cy="333069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pic>
        <p:nvPicPr>
          <p:cNvPr id="162" name="Google Shape;162;p26"/>
          <p:cNvPicPr preferRelativeResize="0"/>
          <p:nvPr/>
        </p:nvPicPr>
        <p:blipFill rotWithShape="1">
          <a:blip r:embed="rId3">
            <a:alphaModFix/>
          </a:blip>
          <a:srcRect b="0" l="0" r="0" t="0"/>
          <a:stretch/>
        </p:blipFill>
        <p:spPr>
          <a:xfrm>
            <a:off x="3719512" y="71437"/>
            <a:ext cx="4752975" cy="67151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4"/>
          <p:cNvSpPr txBox="1"/>
          <p:nvPr/>
        </p:nvSpPr>
        <p:spPr>
          <a:xfrm>
            <a:off x="1630325" y="839972"/>
            <a:ext cx="8931349" cy="273921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800" u="none" cap="none" strike="noStrike">
                <a:solidFill>
                  <a:schemeClr val="dk1"/>
                </a:solidFill>
                <a:latin typeface="Calibri"/>
                <a:ea typeface="Calibri"/>
                <a:cs typeface="Calibri"/>
                <a:sym typeface="Calibri"/>
              </a:rPr>
              <a:t>Collision Theory</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When elements react with each other, you all know that it only involves the </a:t>
            </a:r>
            <a:r>
              <a:rPr b="1" lang="en-US" sz="1800">
                <a:solidFill>
                  <a:schemeClr val="dk1"/>
                </a:solidFill>
                <a:latin typeface="Calibri"/>
                <a:ea typeface="Calibri"/>
                <a:cs typeface="Calibri"/>
                <a:sym typeface="Calibri"/>
              </a:rPr>
              <a:t>valence electrons</a:t>
            </a:r>
            <a:r>
              <a:rPr lang="en-US" sz="1800">
                <a:solidFill>
                  <a:schemeClr val="dk1"/>
                </a:solidFill>
                <a:latin typeface="Calibri"/>
                <a:ea typeface="Calibri"/>
                <a:cs typeface="Calibri"/>
                <a:sym typeface="Calibri"/>
              </a:rPr>
              <a:t>.  These outer most electrons can be </a:t>
            </a:r>
            <a:r>
              <a:rPr b="1" lang="en-US" sz="1800">
                <a:solidFill>
                  <a:schemeClr val="dk1"/>
                </a:solidFill>
                <a:latin typeface="Calibri"/>
                <a:ea typeface="Calibri"/>
                <a:cs typeface="Calibri"/>
                <a:sym typeface="Calibri"/>
              </a:rPr>
              <a:t>shared in a Covalent Bond </a:t>
            </a:r>
            <a:r>
              <a:rPr lang="en-US" sz="1800">
                <a:solidFill>
                  <a:schemeClr val="dk1"/>
                </a:solidFill>
                <a:latin typeface="Calibri"/>
                <a:ea typeface="Calibri"/>
                <a:cs typeface="Calibri"/>
                <a:sym typeface="Calibri"/>
              </a:rPr>
              <a:t>or they can be </a:t>
            </a:r>
            <a:r>
              <a:rPr b="1" lang="en-US" sz="1800">
                <a:solidFill>
                  <a:schemeClr val="dk1"/>
                </a:solidFill>
                <a:latin typeface="Calibri"/>
                <a:ea typeface="Calibri"/>
                <a:cs typeface="Calibri"/>
                <a:sym typeface="Calibri"/>
              </a:rPr>
              <a:t>transferred in an Ionic Bond. </a:t>
            </a:r>
            <a:r>
              <a:rPr lang="en-US" sz="1800">
                <a:solidFill>
                  <a:schemeClr val="dk1"/>
                </a:solidFill>
                <a:latin typeface="Calibri"/>
                <a:ea typeface="Calibri"/>
                <a:cs typeface="Calibri"/>
                <a:sym typeface="Calibri"/>
              </a:rPr>
              <a:t>This was all discussed earlier in the year.</a:t>
            </a:r>
            <a:endParaRPr b="1"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But to get this to happen these electron must come in physical contact with each other.  </a:t>
            </a:r>
            <a:r>
              <a:rPr b="1" lang="en-US" sz="1800">
                <a:solidFill>
                  <a:schemeClr val="dk1"/>
                </a:solidFill>
                <a:latin typeface="Calibri"/>
                <a:ea typeface="Calibri"/>
                <a:cs typeface="Calibri"/>
                <a:sym typeface="Calibri"/>
              </a:rPr>
              <a:t>Collision theory is about how elements bump into each other.</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91" name="Google Shape;91;p14"/>
          <p:cNvSpPr txBox="1"/>
          <p:nvPr/>
        </p:nvSpPr>
        <p:spPr>
          <a:xfrm>
            <a:off x="1584251" y="4104168"/>
            <a:ext cx="8867553" cy="17543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Collision Theory </a:t>
            </a:r>
            <a:r>
              <a:rPr lang="en-US" sz="1800">
                <a:solidFill>
                  <a:schemeClr val="dk1"/>
                </a:solidFill>
                <a:latin typeface="Calibri"/>
                <a:ea typeface="Calibri"/>
                <a:cs typeface="Calibri"/>
                <a:sym typeface="Calibri"/>
              </a:rPr>
              <a:t>says that for two elements to react the elements must bump into each other with enough speed and at just the right angle to allow the valance electron to interact.</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If there isn’t enough speed or the angle is wrong, they will just bounce off each other and not combine.</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5"/>
          <p:cNvSpPr txBox="1"/>
          <p:nvPr/>
        </p:nvSpPr>
        <p:spPr>
          <a:xfrm>
            <a:off x="1201479" y="640971"/>
            <a:ext cx="9983972" cy="240065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1. Temperature</a:t>
            </a:r>
            <a:r>
              <a:rPr lang="en-US" sz="1800">
                <a:solidFill>
                  <a:schemeClr val="dk1"/>
                </a:solidFill>
                <a:latin typeface="Calibri"/>
                <a:ea typeface="Calibri"/>
                <a:cs typeface="Calibri"/>
                <a:sym typeface="Calibri"/>
              </a:rPr>
              <a:t> - </a:t>
            </a:r>
            <a:r>
              <a:rPr b="1" lang="en-US" sz="1800">
                <a:solidFill>
                  <a:schemeClr val="dk1"/>
                </a:solidFill>
                <a:latin typeface="Calibri"/>
                <a:ea typeface="Calibri"/>
                <a:cs typeface="Calibri"/>
                <a:sym typeface="Calibri"/>
              </a:rPr>
              <a:t>Temperature</a:t>
            </a:r>
            <a:r>
              <a:rPr lang="en-US" sz="1800">
                <a:solidFill>
                  <a:schemeClr val="dk1"/>
                </a:solidFill>
                <a:latin typeface="Calibri"/>
                <a:ea typeface="Calibri"/>
                <a:cs typeface="Calibri"/>
                <a:sym typeface="Calibri"/>
              </a:rPr>
              <a:t> is measuring the Average Kinetic Energy of a material.  </a:t>
            </a:r>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Low Temperature  =  Elements moving at a slow speed with less kinetic energy</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	High Temperature  =  Elements moving at a high speed with more kinetic energy</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So by heating a reaction up you increase the speed and energy of the collision of atoms. </a:t>
            </a:r>
            <a:endParaRPr/>
          </a:p>
        </p:txBody>
      </p:sp>
      <p:sp>
        <p:nvSpPr>
          <p:cNvPr id="97" name="Google Shape;97;p15"/>
          <p:cNvSpPr txBox="1"/>
          <p:nvPr/>
        </p:nvSpPr>
        <p:spPr>
          <a:xfrm>
            <a:off x="1056167" y="4990628"/>
            <a:ext cx="10079665" cy="184665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3</a:t>
            </a:r>
            <a:r>
              <a:rPr lang="en-US" sz="1800">
                <a:solidFill>
                  <a:schemeClr val="dk1"/>
                </a:solidFill>
                <a:latin typeface="Calibri"/>
                <a:ea typeface="Calibri"/>
                <a:cs typeface="Calibri"/>
                <a:sym typeface="Calibri"/>
              </a:rPr>
              <a:t>. </a:t>
            </a:r>
            <a:r>
              <a:rPr lang="en-US" sz="2400">
                <a:solidFill>
                  <a:schemeClr val="dk1"/>
                </a:solidFill>
                <a:latin typeface="Calibri"/>
                <a:ea typeface="Calibri"/>
                <a:cs typeface="Calibri"/>
                <a:sym typeface="Calibri"/>
              </a:rPr>
              <a:t>Orientation</a:t>
            </a:r>
            <a:r>
              <a:rPr lang="en-US" sz="1800">
                <a:solidFill>
                  <a:schemeClr val="dk1"/>
                </a:solidFill>
                <a:latin typeface="Calibri"/>
                <a:ea typeface="Calibri"/>
                <a:cs typeface="Calibri"/>
                <a:sym typeface="Calibri"/>
              </a:rPr>
              <a:t> – The two elements must collide at just the right angle for the valance electrons to interact.</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Temperature and Concentration both affect this, as the atoms get hotter, their speed increases, and as there are more of them, there are more collisions and the odd increase that they will hit at the right angle to react more often.</a:t>
            </a:r>
            <a:endParaRPr/>
          </a:p>
        </p:txBody>
      </p:sp>
      <p:sp>
        <p:nvSpPr>
          <p:cNvPr id="98" name="Google Shape;98;p15"/>
          <p:cNvSpPr txBox="1"/>
          <p:nvPr/>
        </p:nvSpPr>
        <p:spPr>
          <a:xfrm>
            <a:off x="1127051" y="3276091"/>
            <a:ext cx="10058400"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2. Concentration </a:t>
            </a:r>
            <a:r>
              <a:rPr lang="en-US" sz="1800">
                <a:solidFill>
                  <a:schemeClr val="dk1"/>
                </a:solidFill>
                <a:latin typeface="Calibri"/>
                <a:ea typeface="Calibri"/>
                <a:cs typeface="Calibri"/>
                <a:sym typeface="Calibri"/>
              </a:rPr>
              <a:t>– The more atoms there are in a container the great the chance they will collide and react.</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My analogy here is there is a better chance to have a car accident if you are driving fast in a crowded parking lot then driving slow in an empty one.</a:t>
            </a:r>
            <a:endParaRPr/>
          </a:p>
        </p:txBody>
      </p:sp>
      <p:sp>
        <p:nvSpPr>
          <p:cNvPr id="99" name="Google Shape;99;p15"/>
          <p:cNvSpPr txBox="1"/>
          <p:nvPr/>
        </p:nvSpPr>
        <p:spPr>
          <a:xfrm>
            <a:off x="1201479" y="297712"/>
            <a:ext cx="480591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So what factor affect how elements react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pic>
        <p:nvPicPr>
          <p:cNvPr id="104" name="Google Shape;104;p16"/>
          <p:cNvPicPr preferRelativeResize="0"/>
          <p:nvPr/>
        </p:nvPicPr>
        <p:blipFill rotWithShape="1">
          <a:blip r:embed="rId3">
            <a:alphaModFix/>
          </a:blip>
          <a:srcRect b="0" l="0" r="0" t="0"/>
          <a:stretch/>
        </p:blipFill>
        <p:spPr>
          <a:xfrm>
            <a:off x="1759352" y="176514"/>
            <a:ext cx="8638572" cy="647892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pic>
        <p:nvPicPr>
          <p:cNvPr id="109" name="Google Shape;109;p17"/>
          <p:cNvPicPr preferRelativeResize="0"/>
          <p:nvPr/>
        </p:nvPicPr>
        <p:blipFill rotWithShape="1">
          <a:blip r:embed="rId3">
            <a:alphaModFix/>
          </a:blip>
          <a:srcRect b="0" l="0" r="0" t="0"/>
          <a:stretch/>
        </p:blipFill>
        <p:spPr>
          <a:xfrm>
            <a:off x="451413" y="1289795"/>
            <a:ext cx="5819483" cy="4953964"/>
          </a:xfrm>
          <a:prstGeom prst="rect">
            <a:avLst/>
          </a:prstGeom>
          <a:noFill/>
          <a:ln>
            <a:noFill/>
          </a:ln>
        </p:spPr>
      </p:pic>
      <p:sp>
        <p:nvSpPr>
          <p:cNvPr id="110" name="Google Shape;110;p17"/>
          <p:cNvSpPr txBox="1"/>
          <p:nvPr/>
        </p:nvSpPr>
        <p:spPr>
          <a:xfrm>
            <a:off x="451413" y="324091"/>
            <a:ext cx="3136739" cy="40011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000">
                <a:solidFill>
                  <a:schemeClr val="dk1"/>
                </a:solidFill>
                <a:latin typeface="Calibri"/>
                <a:ea typeface="Calibri"/>
                <a:cs typeface="Calibri"/>
                <a:sym typeface="Calibri"/>
              </a:rPr>
              <a:t>Collision Theory</a:t>
            </a:r>
            <a:endParaRPr/>
          </a:p>
        </p:txBody>
      </p:sp>
      <p:pic>
        <p:nvPicPr>
          <p:cNvPr id="111" name="Google Shape;111;p17"/>
          <p:cNvPicPr preferRelativeResize="0"/>
          <p:nvPr/>
        </p:nvPicPr>
        <p:blipFill rotWithShape="1">
          <a:blip r:embed="rId4">
            <a:alphaModFix/>
          </a:blip>
          <a:srcRect b="0" l="0" r="0" t="0"/>
          <a:stretch/>
        </p:blipFill>
        <p:spPr>
          <a:xfrm>
            <a:off x="6753828" y="1423987"/>
            <a:ext cx="5334000" cy="40100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18"/>
          <p:cNvSpPr txBox="1"/>
          <p:nvPr/>
        </p:nvSpPr>
        <p:spPr>
          <a:xfrm>
            <a:off x="320233" y="1458410"/>
            <a:ext cx="11551534" cy="323165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Potential Energy Diagrams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800">
                <a:solidFill>
                  <a:schemeClr val="dk1"/>
                </a:solidFill>
                <a:latin typeface="Calibri"/>
                <a:ea typeface="Calibri"/>
                <a:cs typeface="Calibri"/>
                <a:sym typeface="Calibri"/>
              </a:rPr>
              <a:t>There are two types of Energy Diagrams :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b="1" lang="en-US" sz="1800">
                <a:solidFill>
                  <a:schemeClr val="dk1"/>
                </a:solidFill>
                <a:latin typeface="Calibri"/>
                <a:ea typeface="Calibri"/>
                <a:cs typeface="Calibri"/>
                <a:sym typeface="Calibri"/>
              </a:rPr>
              <a:t>Exothermic</a:t>
            </a:r>
            <a:r>
              <a:rPr lang="en-US" sz="1800">
                <a:solidFill>
                  <a:schemeClr val="dk1"/>
                </a:solidFill>
                <a:latin typeface="Calibri"/>
                <a:ea typeface="Calibri"/>
                <a:cs typeface="Calibri"/>
                <a:sym typeface="Calibri"/>
              </a:rPr>
              <a:t> - showing the release of energy – The react vessel will </a:t>
            </a:r>
            <a:r>
              <a:rPr b="1" lang="en-US" sz="1800">
                <a:solidFill>
                  <a:schemeClr val="dk1"/>
                </a:solidFill>
                <a:latin typeface="Calibri"/>
                <a:ea typeface="Calibri"/>
                <a:cs typeface="Calibri"/>
                <a:sym typeface="Calibri"/>
              </a:rPr>
              <a:t>feel hot</a:t>
            </a:r>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b="1" lang="en-US" sz="1800">
                <a:solidFill>
                  <a:schemeClr val="dk1"/>
                </a:solidFill>
                <a:latin typeface="Calibri"/>
                <a:ea typeface="Calibri"/>
                <a:cs typeface="Calibri"/>
                <a:sym typeface="Calibri"/>
              </a:rPr>
              <a:t>Endothermic</a:t>
            </a:r>
            <a:r>
              <a:rPr lang="en-US" sz="1800">
                <a:solidFill>
                  <a:schemeClr val="dk1"/>
                </a:solidFill>
                <a:latin typeface="Calibri"/>
                <a:ea typeface="Calibri"/>
                <a:cs typeface="Calibri"/>
                <a:sym typeface="Calibri"/>
              </a:rPr>
              <a:t> – Showing the absorption of energy – the reaction vessel will </a:t>
            </a:r>
            <a:r>
              <a:rPr b="1" lang="en-US" sz="1800">
                <a:solidFill>
                  <a:schemeClr val="dk1"/>
                </a:solidFill>
                <a:latin typeface="Calibri"/>
                <a:ea typeface="Calibri"/>
                <a:cs typeface="Calibri"/>
                <a:sym typeface="Calibri"/>
              </a:rPr>
              <a:t>feel cold</a:t>
            </a:r>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b="1" lang="en-US" sz="1800">
                <a:solidFill>
                  <a:schemeClr val="dk1"/>
                </a:solidFill>
                <a:latin typeface="Calibri"/>
                <a:ea typeface="Calibri"/>
                <a:cs typeface="Calibri"/>
                <a:sym typeface="Calibri"/>
              </a:rPr>
              <a:t>The Heat of Reaction </a:t>
            </a:r>
            <a:r>
              <a:rPr lang="en-US" sz="1800">
                <a:solidFill>
                  <a:schemeClr val="dk1"/>
                </a:solidFill>
                <a:latin typeface="Calibri"/>
                <a:ea typeface="Calibri"/>
                <a:cs typeface="Calibri"/>
                <a:sym typeface="Calibri"/>
              </a:rPr>
              <a:t>is the difference between the energy of the products minus the energy of the reactants.</a:t>
            </a:r>
            <a:endParaRPr/>
          </a:p>
          <a:p>
            <a:pPr indent="-228600" lvl="0" marL="342900" marR="0" rtl="0" algn="l">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The </a:t>
            </a:r>
            <a:r>
              <a:rPr b="1" lang="en-US" sz="1800">
                <a:solidFill>
                  <a:schemeClr val="dk1"/>
                </a:solidFill>
                <a:latin typeface="Calibri"/>
                <a:ea typeface="Calibri"/>
                <a:cs typeface="Calibri"/>
                <a:sym typeface="Calibri"/>
              </a:rPr>
              <a:t>Heat of Reaction </a:t>
            </a:r>
            <a:r>
              <a:rPr lang="en-US" sz="1800">
                <a:solidFill>
                  <a:schemeClr val="dk1"/>
                </a:solidFill>
                <a:latin typeface="Calibri"/>
                <a:ea typeface="Calibri"/>
                <a:cs typeface="Calibri"/>
                <a:sym typeface="Calibri"/>
              </a:rPr>
              <a:t>is </a:t>
            </a:r>
            <a:r>
              <a:rPr b="1" lang="en-US" sz="1800">
                <a:solidFill>
                  <a:schemeClr val="dk1"/>
                </a:solidFill>
                <a:latin typeface="Calibri"/>
                <a:ea typeface="Calibri"/>
                <a:cs typeface="Calibri"/>
                <a:sym typeface="Calibri"/>
              </a:rPr>
              <a:t>Δ H</a:t>
            </a:r>
            <a:r>
              <a:rPr lang="en-US" sz="1800">
                <a:solidFill>
                  <a:schemeClr val="dk1"/>
                </a:solidFill>
                <a:latin typeface="Calibri"/>
                <a:ea typeface="Calibri"/>
                <a:cs typeface="Calibri"/>
                <a:sym typeface="Calibri"/>
              </a:rPr>
              <a:t>   An </a:t>
            </a:r>
            <a:r>
              <a:rPr b="1" lang="en-US" sz="1800">
                <a:solidFill>
                  <a:schemeClr val="dk1"/>
                </a:solidFill>
                <a:latin typeface="Calibri"/>
                <a:ea typeface="Calibri"/>
                <a:cs typeface="Calibri"/>
                <a:sym typeface="Calibri"/>
              </a:rPr>
              <a:t>Exothermic</a:t>
            </a:r>
            <a:r>
              <a:rPr lang="en-US" sz="1800">
                <a:solidFill>
                  <a:schemeClr val="dk1"/>
                </a:solidFill>
                <a:latin typeface="Calibri"/>
                <a:ea typeface="Calibri"/>
                <a:cs typeface="Calibri"/>
                <a:sym typeface="Calibri"/>
              </a:rPr>
              <a:t> reaction has a </a:t>
            </a:r>
            <a:r>
              <a:rPr b="1" lang="en-US" sz="1800">
                <a:solidFill>
                  <a:schemeClr val="dk1"/>
                </a:solidFill>
                <a:latin typeface="Calibri"/>
                <a:ea typeface="Calibri"/>
                <a:cs typeface="Calibri"/>
                <a:sym typeface="Calibri"/>
              </a:rPr>
              <a:t>– ΔH   </a:t>
            </a:r>
            <a:r>
              <a:rPr lang="en-US" sz="1800">
                <a:solidFill>
                  <a:schemeClr val="dk1"/>
                </a:solidFill>
                <a:latin typeface="Calibri"/>
                <a:ea typeface="Calibri"/>
                <a:cs typeface="Calibri"/>
                <a:sym typeface="Calibri"/>
              </a:rPr>
              <a:t>and an </a:t>
            </a:r>
            <a:r>
              <a:rPr b="1" lang="en-US" sz="1800">
                <a:solidFill>
                  <a:schemeClr val="dk1"/>
                </a:solidFill>
                <a:latin typeface="Calibri"/>
                <a:ea typeface="Calibri"/>
                <a:cs typeface="Calibri"/>
                <a:sym typeface="Calibri"/>
              </a:rPr>
              <a:t>Endothermic</a:t>
            </a:r>
            <a:r>
              <a:rPr lang="en-US" sz="1800">
                <a:solidFill>
                  <a:schemeClr val="dk1"/>
                </a:solidFill>
                <a:latin typeface="Calibri"/>
                <a:ea typeface="Calibri"/>
                <a:cs typeface="Calibri"/>
                <a:sym typeface="Calibri"/>
              </a:rPr>
              <a:t> reaction has a </a:t>
            </a:r>
            <a:r>
              <a:rPr b="1" lang="en-US" sz="1800">
                <a:solidFill>
                  <a:schemeClr val="dk1"/>
                </a:solidFill>
                <a:latin typeface="Calibri"/>
                <a:ea typeface="Calibri"/>
                <a:cs typeface="Calibri"/>
                <a:sym typeface="Calibri"/>
              </a:rPr>
              <a:t>+ ΔH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pic>
        <p:nvPicPr>
          <p:cNvPr id="121" name="Google Shape;121;p19"/>
          <p:cNvPicPr preferRelativeResize="0"/>
          <p:nvPr/>
        </p:nvPicPr>
        <p:blipFill rotWithShape="1">
          <a:blip r:embed="rId3">
            <a:alphaModFix/>
          </a:blip>
          <a:srcRect b="0" l="0" r="0" t="0"/>
          <a:stretch/>
        </p:blipFill>
        <p:spPr>
          <a:xfrm>
            <a:off x="3034151" y="1169044"/>
            <a:ext cx="6186542" cy="5127584"/>
          </a:xfrm>
          <a:prstGeom prst="rect">
            <a:avLst/>
          </a:prstGeom>
          <a:noFill/>
          <a:ln>
            <a:noFill/>
          </a:ln>
        </p:spPr>
      </p:pic>
      <p:sp>
        <p:nvSpPr>
          <p:cNvPr id="122" name="Google Shape;122;p19"/>
          <p:cNvSpPr txBox="1"/>
          <p:nvPr/>
        </p:nvSpPr>
        <p:spPr>
          <a:xfrm>
            <a:off x="405114" y="330539"/>
            <a:ext cx="3912243"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Energy Diagram - Exothermic</a:t>
            </a:r>
            <a:endParaRPr/>
          </a:p>
        </p:txBody>
      </p:sp>
      <p:cxnSp>
        <p:nvCxnSpPr>
          <p:cNvPr id="123" name="Google Shape;123;p19"/>
          <p:cNvCxnSpPr/>
          <p:nvPr/>
        </p:nvCxnSpPr>
        <p:spPr>
          <a:xfrm rot="10800000">
            <a:off x="8032830" y="2476982"/>
            <a:ext cx="0" cy="952018"/>
          </a:xfrm>
          <a:prstGeom prst="straightConnector1">
            <a:avLst/>
          </a:prstGeom>
          <a:noFill/>
          <a:ln cap="flat" cmpd="sng" w="38100">
            <a:solidFill>
              <a:schemeClr val="dk1"/>
            </a:solidFill>
            <a:prstDash val="solid"/>
            <a:miter lim="800000"/>
            <a:headEnd len="med" w="med" type="triangle"/>
            <a:tailEnd len="med" w="med" type="triangle"/>
          </a:ln>
        </p:spPr>
      </p:cxnSp>
      <p:sp>
        <p:nvSpPr>
          <p:cNvPr id="124" name="Google Shape;124;p19"/>
          <p:cNvSpPr txBox="1"/>
          <p:nvPr/>
        </p:nvSpPr>
        <p:spPr>
          <a:xfrm>
            <a:off x="8240233" y="2690037"/>
            <a:ext cx="2062716"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Activation Energy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pic>
        <p:nvPicPr>
          <p:cNvPr id="129" name="Google Shape;129;p20"/>
          <p:cNvPicPr preferRelativeResize="0"/>
          <p:nvPr/>
        </p:nvPicPr>
        <p:blipFill rotWithShape="1">
          <a:blip r:embed="rId3">
            <a:alphaModFix/>
          </a:blip>
          <a:srcRect b="0" l="0" r="0" t="0"/>
          <a:stretch/>
        </p:blipFill>
        <p:spPr>
          <a:xfrm>
            <a:off x="2271409" y="1608881"/>
            <a:ext cx="7985267" cy="4305781"/>
          </a:xfrm>
          <a:prstGeom prst="rect">
            <a:avLst/>
          </a:prstGeom>
          <a:noFill/>
          <a:ln>
            <a:noFill/>
          </a:ln>
        </p:spPr>
      </p:pic>
      <p:sp>
        <p:nvSpPr>
          <p:cNvPr id="130" name="Google Shape;130;p20"/>
          <p:cNvSpPr txBox="1"/>
          <p:nvPr/>
        </p:nvSpPr>
        <p:spPr>
          <a:xfrm>
            <a:off x="196770" y="138896"/>
            <a:ext cx="4417760"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Energy Diagram - Endothermic</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21"/>
          <p:cNvSpPr txBox="1"/>
          <p:nvPr/>
        </p:nvSpPr>
        <p:spPr>
          <a:xfrm>
            <a:off x="499729" y="404037"/>
            <a:ext cx="10797162" cy="738664"/>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Catalyzed Reaction</a:t>
            </a:r>
            <a:r>
              <a:rPr lang="en-US" sz="2400">
                <a:solidFill>
                  <a:schemeClr val="dk1"/>
                </a:solidFill>
                <a:latin typeface="Calibri"/>
                <a:ea typeface="Calibri"/>
                <a:cs typeface="Calibri"/>
                <a:sym typeface="Calibri"/>
              </a:rPr>
              <a:t> – </a:t>
            </a:r>
            <a:r>
              <a:rPr lang="en-US" sz="1800">
                <a:solidFill>
                  <a:schemeClr val="dk1"/>
                </a:solidFill>
                <a:latin typeface="Calibri"/>
                <a:ea typeface="Calibri"/>
                <a:cs typeface="Calibri"/>
                <a:sym typeface="Calibri"/>
              </a:rPr>
              <a:t>A </a:t>
            </a:r>
            <a:r>
              <a:rPr b="1" lang="en-US" sz="1800">
                <a:solidFill>
                  <a:schemeClr val="dk1"/>
                </a:solidFill>
                <a:latin typeface="Calibri"/>
                <a:ea typeface="Calibri"/>
                <a:cs typeface="Calibri"/>
                <a:sym typeface="Calibri"/>
              </a:rPr>
              <a:t>Catalyst</a:t>
            </a:r>
            <a:r>
              <a:rPr lang="en-US" sz="1800">
                <a:solidFill>
                  <a:schemeClr val="dk1"/>
                </a:solidFill>
                <a:latin typeface="Calibri"/>
                <a:ea typeface="Calibri"/>
                <a:cs typeface="Calibri"/>
                <a:sym typeface="Calibri"/>
              </a:rPr>
              <a:t> is a chemical that lowers the activation energy of the reaction and speeds up a reaction but doesn’t become part of the reaction.</a:t>
            </a:r>
            <a:endParaRPr b="1" sz="1800">
              <a:solidFill>
                <a:schemeClr val="dk1"/>
              </a:solidFill>
              <a:latin typeface="Calibri"/>
              <a:ea typeface="Calibri"/>
              <a:cs typeface="Calibri"/>
              <a:sym typeface="Calibri"/>
            </a:endParaRPr>
          </a:p>
        </p:txBody>
      </p:sp>
      <p:pic>
        <p:nvPicPr>
          <p:cNvPr id="136" name="Google Shape;136;p21"/>
          <p:cNvPicPr preferRelativeResize="0"/>
          <p:nvPr/>
        </p:nvPicPr>
        <p:blipFill rotWithShape="1">
          <a:blip r:embed="rId3">
            <a:alphaModFix/>
          </a:blip>
          <a:srcRect b="0" l="0" r="0" t="0"/>
          <a:stretch/>
        </p:blipFill>
        <p:spPr>
          <a:xfrm>
            <a:off x="3150846" y="1446273"/>
            <a:ext cx="5275524" cy="500769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